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
  </p:notesMasterIdLst>
  <p:sldIdLst>
    <p:sldId id="256" r:id="rId2"/>
    <p:sldId id="287" r:id="rId3"/>
    <p:sldId id="291" r:id="rId4"/>
    <p:sldId id="292" r:id="rId5"/>
    <p:sldId id="282" r:id="rId6"/>
    <p:sldId id="290" r:id="rId7"/>
    <p:sldId id="297" r:id="rId8"/>
    <p:sldId id="296" r:id="rId9"/>
    <p:sldId id="280" r:id="rId1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98C"/>
    <a:srgbClr val="FFC20E"/>
    <a:srgbClr val="000099"/>
    <a:srgbClr val="976D0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76583" autoAdjust="0"/>
  </p:normalViewPr>
  <p:slideViewPr>
    <p:cSldViewPr>
      <p:cViewPr>
        <p:scale>
          <a:sx n="75" d="100"/>
          <a:sy n="75" d="100"/>
        </p:scale>
        <p:origin x="-1176"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90"/>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8FD0AC7-C4F6-4805-8F29-E6937C1B82DF}" type="datetimeFigureOut">
              <a:rPr lang="en-US" smtClean="0"/>
              <a:pPr/>
              <a:t>1/31/2012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9F90B9F-1E67-44F3-865F-FA38D311874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endParaRPr lang="en-US" dirty="0" smtClean="0"/>
          </a:p>
          <a:p>
            <a:r>
              <a:rPr lang="en-US" sz="1200" kern="1200" dirty="0" smtClean="0">
                <a:solidFill>
                  <a:schemeClr val="tx1"/>
                </a:solidFill>
                <a:latin typeface="+mn-lt"/>
                <a:ea typeface="+mn-ea"/>
                <a:cs typeface="+mn-cs"/>
              </a:rPr>
              <a:t>Hi, My name is Kirsten Gullickson.  I am a systems analyst with the House Office of the Clerk.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[Thanks to ___ for introducing me, …..etc. etc.]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 many of</a:t>
            </a:r>
            <a:r>
              <a:rPr lang="en-US" sz="1200" kern="1200" baseline="0" dirty="0" smtClean="0">
                <a:solidFill>
                  <a:schemeClr val="tx1"/>
                </a:solidFill>
                <a:latin typeface="+mn-lt"/>
                <a:ea typeface="+mn-ea"/>
                <a:cs typeface="+mn-cs"/>
              </a:rPr>
              <a:t> us </a:t>
            </a:r>
            <a:r>
              <a:rPr lang="en-US" sz="1200" kern="1200" dirty="0" smtClean="0">
                <a:solidFill>
                  <a:schemeClr val="tx1"/>
                </a:solidFill>
                <a:latin typeface="+mn-lt"/>
                <a:ea typeface="+mn-ea"/>
                <a:cs typeface="+mn-cs"/>
              </a:rPr>
              <a:t>know, the House is engaged in an on-going effort to author and publish its official documents and data in XML.  The goals of this effort are to make improvements in the cost, accuracy, timeliness and efficiency of the document creation and revision process, as well as establish common data standards for the exchange of legislative information with the Legislative Branch organizations.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My part of the day is to share with the group where and how our documents and data are exchanged between these Legislative Branch organizations.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Before I do that, I want to take some time to review the institutional challenges that are faced, not only by the United States Congress, but by parliaments and legislative bodies around the world.</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F90B9F-1E67-44F3-865F-FA38D311874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dealing with legislative documents and data, legislative bodies</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such as the U.S. Congress, the British parliament, our local county commission</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must be concerned with preparing, managing, distributing and archiving activities. This includes paper and electronic means for handling the official documents of record.   For the U.S. House and Senate, the paper copy is the official document of record.</a:t>
            </a:r>
          </a:p>
          <a:p>
            <a:endParaRPr lang="en-US" dirty="0"/>
          </a:p>
        </p:txBody>
      </p:sp>
      <p:sp>
        <p:nvSpPr>
          <p:cNvPr id="4" name="Slide Number Placeholder 3"/>
          <p:cNvSpPr>
            <a:spLocks noGrp="1"/>
          </p:cNvSpPr>
          <p:nvPr>
            <p:ph type="sldNum" sz="quarter" idx="10"/>
          </p:nvPr>
        </p:nvSpPr>
        <p:spPr/>
        <p:txBody>
          <a:bodyPr/>
          <a:lstStyle/>
          <a:p>
            <a:fld id="{19F90B9F-1E67-44F3-865F-FA38D311874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addition, government data must be accurate, accessible, complete, detailed, and searchable.</a:t>
            </a:r>
          </a:p>
          <a:p>
            <a:r>
              <a:rPr lang="en-US" sz="1200" kern="1200" dirty="0" smtClean="0">
                <a:solidFill>
                  <a:schemeClr val="tx1"/>
                </a:solidFill>
                <a:latin typeface="+mn-lt"/>
                <a:ea typeface="+mn-ea"/>
                <a:cs typeface="+mn-cs"/>
              </a:rPr>
              <a:t> </a:t>
            </a:r>
          </a:p>
          <a:p>
            <a:r>
              <a:rPr lang="en-US" sz="1200" dirty="0" smtClean="0"/>
              <a:t>What does this all mean when building systems that meet the needs of Members of any particular parliament or legislative body, their staff, and the public?</a:t>
            </a:r>
          </a:p>
          <a:p>
            <a:endParaRPr lang="en-US" dirty="0"/>
          </a:p>
        </p:txBody>
      </p:sp>
      <p:sp>
        <p:nvSpPr>
          <p:cNvPr id="4" name="Slide Number Placeholder 3"/>
          <p:cNvSpPr>
            <a:spLocks noGrp="1"/>
          </p:cNvSpPr>
          <p:nvPr>
            <p:ph type="sldNum" sz="quarter" idx="10"/>
          </p:nvPr>
        </p:nvSpPr>
        <p:spPr/>
        <p:txBody>
          <a:bodyPr/>
          <a:lstStyle/>
          <a:p>
            <a:fld id="{19F90B9F-1E67-44F3-865F-FA38D311874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Information and communication technologies (ICT) systems that create, manage and distribute legislative data and documents must be--</a:t>
            </a:r>
          </a:p>
          <a:p>
            <a:pPr lvl="0">
              <a:buFont typeface="Arial" pitchFamily="34" charset="0"/>
              <a:buChar char="•"/>
            </a:pPr>
            <a:r>
              <a:rPr lang="en-US" sz="1200" kern="1200" dirty="0" smtClean="0">
                <a:solidFill>
                  <a:schemeClr val="tx1"/>
                </a:solidFill>
                <a:latin typeface="+mn-lt"/>
                <a:ea typeface="+mn-ea"/>
                <a:cs typeface="+mn-cs"/>
              </a:rPr>
              <a:t>quick,</a:t>
            </a:r>
          </a:p>
          <a:p>
            <a:pPr lvl="0">
              <a:buFont typeface="Arial" pitchFamily="34" charset="0"/>
              <a:buChar char="•"/>
            </a:pPr>
            <a:r>
              <a:rPr lang="en-US" sz="1200" kern="1200" dirty="0" smtClean="0">
                <a:solidFill>
                  <a:schemeClr val="tx1"/>
                </a:solidFill>
                <a:latin typeface="+mn-lt"/>
                <a:ea typeface="+mn-ea"/>
                <a:cs typeface="+mn-cs"/>
              </a:rPr>
              <a:t>flexible, </a:t>
            </a:r>
          </a:p>
          <a:p>
            <a:pPr lvl="0">
              <a:buFont typeface="Arial" pitchFamily="34" charset="0"/>
              <a:buChar char="•"/>
            </a:pPr>
            <a:r>
              <a:rPr lang="en-US" sz="1200" kern="1200" dirty="0" smtClean="0">
                <a:solidFill>
                  <a:schemeClr val="tx1"/>
                </a:solidFill>
                <a:latin typeface="+mn-lt"/>
                <a:ea typeface="+mn-ea"/>
                <a:cs typeface="+mn-cs"/>
              </a:rPr>
              <a:t>meet the changing needs of the public and the members of parliaments, and, </a:t>
            </a:r>
          </a:p>
          <a:p>
            <a:pPr lvl="0">
              <a:buFont typeface="Arial" pitchFamily="34" charset="0"/>
              <a:buChar char="•"/>
            </a:pPr>
            <a:r>
              <a:rPr lang="en-US" sz="1200" kern="1200" dirty="0" smtClean="0">
                <a:solidFill>
                  <a:schemeClr val="tx1"/>
                </a:solidFill>
                <a:latin typeface="+mn-lt"/>
                <a:ea typeface="+mn-ea"/>
                <a:cs typeface="+mn-cs"/>
              </a:rPr>
              <a:t>involve very little risk;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Parliament staff around the world working</a:t>
            </a:r>
            <a:r>
              <a:rPr lang="en-US" sz="1200" kern="1200" baseline="0" dirty="0" smtClean="0">
                <a:solidFill>
                  <a:schemeClr val="tx1"/>
                </a:solidFill>
                <a:latin typeface="+mn-lt"/>
                <a:ea typeface="+mn-ea"/>
                <a:cs typeface="+mn-cs"/>
              </a:rPr>
              <a:t> on </a:t>
            </a:r>
            <a:r>
              <a:rPr lang="en-US" sz="1200" kern="1200" dirty="0" smtClean="0">
                <a:solidFill>
                  <a:schemeClr val="tx1"/>
                </a:solidFill>
                <a:latin typeface="+mn-lt"/>
                <a:ea typeface="+mn-ea"/>
                <a:cs typeface="+mn-cs"/>
              </a:rPr>
              <a:t>ICT Systems agree that Members,</a:t>
            </a:r>
            <a:r>
              <a:rPr lang="en-US" sz="1200" kern="1200" baseline="0" dirty="0" smtClean="0">
                <a:solidFill>
                  <a:schemeClr val="tx1"/>
                </a:solidFill>
                <a:latin typeface="+mn-lt"/>
                <a:ea typeface="+mn-ea"/>
                <a:cs typeface="+mn-cs"/>
              </a:rPr>
              <a:t> staff and the public expect our systems to have </a:t>
            </a:r>
            <a:r>
              <a:rPr lang="en-US" sz="1200" kern="1200" dirty="0" smtClean="0">
                <a:solidFill>
                  <a:schemeClr val="tx1"/>
                </a:solidFill>
                <a:latin typeface="+mn-lt"/>
                <a:ea typeface="+mn-ea"/>
                <a:cs typeface="+mn-cs"/>
              </a:rPr>
              <a:t>no interruptions, no failures, no risks and cost little.</a:t>
            </a: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19F90B9F-1E67-44F3-865F-FA38D311874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 meet the</a:t>
            </a:r>
            <a:r>
              <a:rPr lang="en-US" sz="1200" kern="1200" baseline="0" dirty="0" smtClean="0">
                <a:solidFill>
                  <a:schemeClr val="tx1"/>
                </a:solidFill>
                <a:latin typeface="+mn-lt"/>
                <a:ea typeface="+mn-ea"/>
                <a:cs typeface="+mn-cs"/>
              </a:rPr>
              <a:t> goals of accountability of the government, transparency, accessibility, and empower of the public, structured data, following industry standards, should be published.  The House is publishing well-formed XML to meet these goals.  XML is machine-readable and easily consumed by others.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smtClean="0">
                <a:solidFill>
                  <a:schemeClr val="tx1"/>
                </a:solidFill>
                <a:latin typeface="+mn-lt"/>
                <a:ea typeface="+mn-ea"/>
                <a:cs typeface="+mn-cs"/>
              </a:rPr>
              <a:t>Well-formed </a:t>
            </a:r>
            <a:r>
              <a:rPr lang="en-US" sz="1200" kern="1200" dirty="0" smtClean="0">
                <a:solidFill>
                  <a:schemeClr val="tx1"/>
                </a:solidFill>
                <a:latin typeface="+mn-lt"/>
                <a:ea typeface="+mn-ea"/>
                <a:cs typeface="+mn-cs"/>
              </a:rPr>
              <a:t>XML provides a means for a parliament to publish raw data and for other organizations (government and non-governmental) to add value to the data. </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Given the challenges, constraints and goals,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several Legislative Branch organizations work together to build systems that distribute the paper and electronic records of the United States Congress that meet</a:t>
            </a:r>
            <a:r>
              <a:rPr lang="en-US" sz="1200" kern="1200" baseline="0" dirty="0" smtClean="0">
                <a:solidFill>
                  <a:schemeClr val="tx1"/>
                </a:solidFill>
                <a:latin typeface="+mn-lt"/>
                <a:ea typeface="+mn-ea"/>
                <a:cs typeface="+mn-cs"/>
              </a:rPr>
              <a:t> the needs of our elected members and </a:t>
            </a:r>
            <a:r>
              <a:rPr lang="en-US" sz="1200" kern="1200" dirty="0" smtClean="0">
                <a:solidFill>
                  <a:schemeClr val="tx1"/>
                </a:solidFill>
                <a:latin typeface="+mn-lt"/>
                <a:ea typeface="+mn-ea"/>
                <a:cs typeface="+mn-cs"/>
              </a:rPr>
              <a:t>provide accountability, transparency, accessibility, and empowerment of the public.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 which Legislative Branch organizations are these?  What data is available?  And where is it located?</a:t>
            </a:r>
          </a:p>
          <a:p>
            <a:r>
              <a:rPr lang="en-US" sz="1200" kern="1200" dirty="0" smtClean="0">
                <a:solidFill>
                  <a:schemeClr val="tx1"/>
                </a:solidFill>
                <a:latin typeface="+mn-lt"/>
                <a:ea typeface="+mn-ea"/>
                <a:cs typeface="+mn-cs"/>
              </a:rPr>
              <a:t> </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19F90B9F-1E67-44F3-865F-FA38D311874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C5543-FF9F-4078-AEA5-AD0803865617}" type="slidenum">
              <a:rPr lang="en-US"/>
              <a:pPr/>
              <a:t>6</a:t>
            </a:fld>
            <a:endParaRPr lang="en-US"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smtClean="0"/>
              <a:t>[Note</a:t>
            </a:r>
            <a:r>
              <a:rPr lang="en-US" baseline="0" dirty="0" smtClean="0"/>
              <a:t> – I will be added slides to my presentation.  We are still working on illustrations.]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New diagram</a:t>
            </a:r>
          </a:p>
          <a:p>
            <a:endParaRPr lang="en-US"/>
          </a:p>
        </p:txBody>
      </p:sp>
      <p:sp>
        <p:nvSpPr>
          <p:cNvPr id="4" name="Slide Number Placeholder 3"/>
          <p:cNvSpPr>
            <a:spLocks noGrp="1"/>
          </p:cNvSpPr>
          <p:nvPr>
            <p:ph type="sldNum" sz="quarter" idx="10"/>
          </p:nvPr>
        </p:nvSpPr>
        <p:spPr/>
        <p:txBody>
          <a:bodyPr/>
          <a:lstStyle/>
          <a:p>
            <a:fld id="{19F90B9F-1E67-44F3-865F-FA38D311874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21222F-3DB9-44B7-B5DB-02CCE0BB9CBD}" type="slidenum">
              <a:rPr lang="en-US"/>
              <a:pPr/>
              <a:t>9</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274638"/>
            <a:ext cx="2071688" cy="5891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67425" cy="5891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68763"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8363" y="1600200"/>
            <a:ext cx="407035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2.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91513" cy="4565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35" name="Object 11"/>
          <p:cNvGraphicFramePr>
            <a:graphicFrameLocks noChangeAspect="1"/>
          </p:cNvGraphicFramePr>
          <p:nvPr/>
        </p:nvGraphicFramePr>
        <p:xfrm>
          <a:off x="0" y="0"/>
          <a:ext cx="9144000" cy="171450"/>
        </p:xfrm>
        <a:graphic>
          <a:graphicData uri="http://schemas.openxmlformats.org/presentationml/2006/ole">
            <p:oleObj spid="_x0000_s1035" name="Image" r:id="rId14" imgW="10158730" imgH="190409" progId="">
              <p:embed/>
            </p:oleObj>
          </a:graphicData>
        </a:graphic>
      </p:graphicFrame>
      <p:graphicFrame>
        <p:nvGraphicFramePr>
          <p:cNvPr id="1036" name="Object 12"/>
          <p:cNvGraphicFramePr>
            <a:graphicFrameLocks noChangeAspect="1"/>
          </p:cNvGraphicFramePr>
          <p:nvPr/>
        </p:nvGraphicFramePr>
        <p:xfrm>
          <a:off x="0" y="6686550"/>
          <a:ext cx="9144000" cy="171450"/>
        </p:xfrm>
        <a:graphic>
          <a:graphicData uri="http://schemas.openxmlformats.org/presentationml/2006/ole">
            <p:oleObj spid="_x0000_s1036" name="Image" r:id="rId15" imgW="10158730" imgH="190409" progId="">
              <p:embed/>
            </p:oleObj>
          </a:graphicData>
        </a:graphic>
      </p:graphicFrame>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normAutofit/>
          </a:bodyPr>
          <a:lstStyle/>
          <a:p>
            <a:pPr eaLnBrk="1" hangingPunct="1"/>
            <a:r>
              <a:rPr lang="en-US" dirty="0" smtClean="0"/>
              <a:t>Federal Legislative Information Flow</a:t>
            </a:r>
          </a:p>
        </p:txBody>
      </p:sp>
      <p:sp>
        <p:nvSpPr>
          <p:cNvPr id="14338" name="Rectangle 3"/>
          <p:cNvSpPr>
            <a:spLocks noGrp="1" noChangeArrowheads="1"/>
          </p:cNvSpPr>
          <p:nvPr>
            <p:ph type="subTitle" idx="1"/>
          </p:nvPr>
        </p:nvSpPr>
        <p:spPr/>
        <p:txBody>
          <a:bodyPr/>
          <a:lstStyle/>
          <a:p>
            <a:pPr algn="r" eaLnBrk="1" hangingPunct="1"/>
            <a:endParaRPr lang="en-US" dirty="0" smtClean="0"/>
          </a:p>
          <a:p>
            <a:pPr algn="r" eaLnBrk="1" hangingPunct="1"/>
            <a:r>
              <a:rPr lang="en-US" sz="2400" dirty="0" smtClean="0"/>
              <a:t>Kirsten Gullickson, </a:t>
            </a:r>
          </a:p>
          <a:p>
            <a:pPr algn="r" eaLnBrk="1" hangingPunct="1"/>
            <a:r>
              <a:rPr lang="en-US" sz="2400" dirty="0" smtClean="0"/>
              <a:t>Sr. Systems Analyst</a:t>
            </a:r>
          </a:p>
          <a:p>
            <a:pPr algn="r" eaLnBrk="1" hangingPunct="1"/>
            <a:r>
              <a:rPr lang="en-US" sz="2400" dirty="0" smtClean="0"/>
              <a:t>Office of the Clerk</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Content Placeholder 2"/>
          <p:cNvSpPr>
            <a:spLocks noGrp="1"/>
          </p:cNvSpPr>
          <p:nvPr>
            <p:ph idx="1"/>
          </p:nvPr>
        </p:nvSpPr>
        <p:spPr/>
        <p:txBody>
          <a:bodyPr/>
          <a:lstStyle/>
          <a:p>
            <a:r>
              <a:rPr lang="en-US" dirty="0" smtClean="0"/>
              <a:t>Legislative documents and related data must be</a:t>
            </a:r>
          </a:p>
          <a:p>
            <a:pPr lvl="1"/>
            <a:r>
              <a:rPr lang="en-US" dirty="0" smtClean="0"/>
              <a:t>prepared</a:t>
            </a:r>
          </a:p>
          <a:p>
            <a:pPr lvl="1"/>
            <a:r>
              <a:rPr lang="en-US" dirty="0" smtClean="0"/>
              <a:t>managed,</a:t>
            </a:r>
          </a:p>
          <a:p>
            <a:pPr lvl="1"/>
            <a:r>
              <a:rPr lang="en-US" dirty="0" smtClean="0"/>
              <a:t>distributed, and</a:t>
            </a:r>
          </a:p>
          <a:p>
            <a:pPr lvl="1"/>
            <a:r>
              <a:rPr lang="en-US" dirty="0" smtClean="0"/>
              <a:t>archived.</a:t>
            </a:r>
          </a:p>
          <a:p>
            <a:r>
              <a:rPr lang="en-US" dirty="0" smtClean="0"/>
              <a:t>This includes paper and electronic means for handling the official documents.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 (cont’d)</a:t>
            </a:r>
            <a:endParaRPr lang="en-US" dirty="0"/>
          </a:p>
        </p:txBody>
      </p:sp>
      <p:sp>
        <p:nvSpPr>
          <p:cNvPr id="3" name="Content Placeholder 2"/>
          <p:cNvSpPr>
            <a:spLocks noGrp="1"/>
          </p:cNvSpPr>
          <p:nvPr>
            <p:ph idx="1"/>
          </p:nvPr>
        </p:nvSpPr>
        <p:spPr/>
        <p:txBody>
          <a:bodyPr/>
          <a:lstStyle/>
          <a:p>
            <a:r>
              <a:rPr lang="en-US" dirty="0" smtClean="0"/>
              <a:t>Government data must be</a:t>
            </a:r>
          </a:p>
          <a:p>
            <a:pPr lvl="1"/>
            <a:r>
              <a:rPr lang="en-US" dirty="0" smtClean="0"/>
              <a:t>Accurate</a:t>
            </a:r>
          </a:p>
          <a:p>
            <a:pPr lvl="1"/>
            <a:r>
              <a:rPr lang="en-US" dirty="0" smtClean="0"/>
              <a:t>Accessible</a:t>
            </a:r>
          </a:p>
          <a:p>
            <a:pPr lvl="1"/>
            <a:r>
              <a:rPr lang="en-US" dirty="0" smtClean="0"/>
              <a:t>Complete</a:t>
            </a:r>
          </a:p>
          <a:p>
            <a:pPr lvl="1"/>
            <a:r>
              <a:rPr lang="en-US" dirty="0" smtClean="0"/>
              <a:t>Detailed</a:t>
            </a:r>
          </a:p>
          <a:p>
            <a:pPr lvl="1"/>
            <a:r>
              <a:rPr lang="en-US" dirty="0" smtClean="0"/>
              <a:t>Searchable</a:t>
            </a:r>
          </a:p>
          <a:p>
            <a:pPr>
              <a:buNone/>
            </a:pP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Systems</a:t>
            </a:r>
            <a:endParaRPr lang="en-US" dirty="0"/>
          </a:p>
        </p:txBody>
      </p:sp>
      <p:sp>
        <p:nvSpPr>
          <p:cNvPr id="3" name="Content Placeholder 2"/>
          <p:cNvSpPr>
            <a:spLocks noGrp="1"/>
          </p:cNvSpPr>
          <p:nvPr>
            <p:ph idx="1"/>
          </p:nvPr>
        </p:nvSpPr>
        <p:spPr/>
        <p:txBody>
          <a:bodyPr/>
          <a:lstStyle/>
          <a:p>
            <a:r>
              <a:rPr lang="en-US" dirty="0" smtClean="0"/>
              <a:t>Systems to create, manage and distribute legislative data and documents must be--</a:t>
            </a:r>
          </a:p>
          <a:p>
            <a:pPr lvl="1"/>
            <a:r>
              <a:rPr lang="en-US" dirty="0" smtClean="0"/>
              <a:t>quick,</a:t>
            </a:r>
          </a:p>
          <a:p>
            <a:pPr lvl="1"/>
            <a:r>
              <a:rPr lang="en-US" dirty="0" smtClean="0"/>
              <a:t>flexible, </a:t>
            </a:r>
          </a:p>
          <a:p>
            <a:pPr lvl="1"/>
            <a:r>
              <a:rPr lang="en-US" dirty="0" smtClean="0"/>
              <a:t>meet the changing needs of the public and the members of parliaments, and, </a:t>
            </a:r>
          </a:p>
          <a:p>
            <a:pPr lvl="1"/>
            <a:r>
              <a:rPr lang="en-US" dirty="0" smtClean="0"/>
              <a:t>involve very little risk.</a:t>
            </a:r>
          </a:p>
          <a:p>
            <a:r>
              <a:rPr lang="en-US" dirty="0" smtClean="0"/>
              <a:t>No interruptions, no failures, no risks, and little cost.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Structured Data</a:t>
            </a:r>
            <a:endParaRPr lang="en-US" dirty="0"/>
          </a:p>
        </p:txBody>
      </p:sp>
      <p:sp>
        <p:nvSpPr>
          <p:cNvPr id="3" name="Content Placeholder 2"/>
          <p:cNvSpPr>
            <a:spLocks noGrp="1"/>
          </p:cNvSpPr>
          <p:nvPr>
            <p:ph idx="1"/>
          </p:nvPr>
        </p:nvSpPr>
        <p:spPr>
          <a:xfrm>
            <a:off x="457200" y="1142984"/>
            <a:ext cx="8291513" cy="5022866"/>
          </a:xfrm>
        </p:spPr>
        <p:txBody>
          <a:bodyPr/>
          <a:lstStyle/>
          <a:p>
            <a:pPr marL="342900" lvl="1" indent="-342900">
              <a:buFontTx/>
              <a:buChar char="•"/>
            </a:pPr>
            <a:r>
              <a:rPr lang="en-US" dirty="0" smtClean="0"/>
              <a:t>Publishing well-formed XML can help meet the goals of </a:t>
            </a:r>
          </a:p>
          <a:p>
            <a:pPr marL="742950" lvl="2" indent="-342900"/>
            <a:r>
              <a:rPr lang="en-US" dirty="0" smtClean="0"/>
              <a:t>accountability of the government,</a:t>
            </a:r>
          </a:p>
          <a:p>
            <a:pPr marL="742950" lvl="2" indent="-342900"/>
            <a:r>
              <a:rPr lang="en-US" dirty="0" smtClean="0"/>
              <a:t>transparency,</a:t>
            </a:r>
          </a:p>
          <a:p>
            <a:pPr marL="742950" lvl="2" indent="-342900"/>
            <a:r>
              <a:rPr lang="en-US" dirty="0" smtClean="0"/>
              <a:t>accessibility,</a:t>
            </a:r>
          </a:p>
          <a:p>
            <a:pPr marL="742950" lvl="2" indent="-342900"/>
            <a:r>
              <a:rPr lang="en-US" dirty="0" smtClean="0"/>
              <a:t>empowerment of the public, </a:t>
            </a:r>
          </a:p>
          <a:p>
            <a:pPr marL="742950" lvl="2" indent="-342900"/>
            <a:r>
              <a:rPr lang="en-US" dirty="0" smtClean="0"/>
              <a:t>higher quality of information, and</a:t>
            </a:r>
          </a:p>
          <a:p>
            <a:pPr marL="742950" lvl="2" indent="-342900"/>
            <a:r>
              <a:rPr lang="en-US" dirty="0" smtClean="0"/>
              <a:t>a way to make technology more human.</a:t>
            </a:r>
          </a:p>
          <a:p>
            <a:pPr marL="342900" lvl="1" indent="-342900">
              <a:buFont typeface="Arial" pitchFamily="34" charset="0"/>
              <a:buChar char="•"/>
            </a:pPr>
            <a:r>
              <a:rPr lang="en-US" dirty="0" smtClean="0"/>
              <a:t>XML provides a means </a:t>
            </a:r>
            <a:r>
              <a:rPr lang="en-US" dirty="0" smtClean="0"/>
              <a:t>to </a:t>
            </a:r>
            <a:r>
              <a:rPr lang="en-US" dirty="0" smtClean="0"/>
              <a:t>publish raw data (or lemons) and </a:t>
            </a:r>
            <a:r>
              <a:rPr lang="en-US" smtClean="0"/>
              <a:t>for </a:t>
            </a:r>
            <a:r>
              <a:rPr lang="en-US" smtClean="0"/>
              <a:t>others to </a:t>
            </a:r>
            <a:r>
              <a:rPr lang="en-US" dirty="0" smtClean="0"/>
              <a:t>add value (or make lemonade).</a:t>
            </a:r>
          </a:p>
          <a:p>
            <a:pPr marL="342900" lvl="1" indent="-342900">
              <a:buFontTx/>
              <a:buChar char="•"/>
            </a:pP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179512" y="980728"/>
            <a:ext cx="8496944" cy="1812925"/>
            <a:chOff x="328" y="660"/>
            <a:chExt cx="5068" cy="1142"/>
          </a:xfrm>
        </p:grpSpPr>
        <p:pic>
          <p:nvPicPr>
            <p:cNvPr id="16418" name="Picture 34" descr="loc"/>
            <p:cNvPicPr>
              <a:picLocks noChangeAspect="1" noChangeArrowheads="1"/>
            </p:cNvPicPr>
            <p:nvPr/>
          </p:nvPicPr>
          <p:blipFill>
            <a:blip r:embed="rId3" cstate="print"/>
            <a:srcRect/>
            <a:stretch>
              <a:fillRect/>
            </a:stretch>
          </p:blipFill>
          <p:spPr bwMode="auto">
            <a:xfrm>
              <a:off x="4371" y="684"/>
              <a:ext cx="1025" cy="1118"/>
            </a:xfrm>
            <a:prstGeom prst="rect">
              <a:avLst/>
            </a:prstGeom>
            <a:noFill/>
          </p:spPr>
        </p:pic>
        <p:pic>
          <p:nvPicPr>
            <p:cNvPr id="16416" name="Picture 32" descr="house"/>
            <p:cNvPicPr>
              <a:picLocks noChangeAspect="1" noChangeArrowheads="1"/>
            </p:cNvPicPr>
            <p:nvPr/>
          </p:nvPicPr>
          <p:blipFill>
            <a:blip r:embed="rId4" cstate="print"/>
            <a:srcRect/>
            <a:stretch>
              <a:fillRect/>
            </a:stretch>
          </p:blipFill>
          <p:spPr bwMode="auto">
            <a:xfrm>
              <a:off x="328" y="675"/>
              <a:ext cx="1106" cy="1106"/>
            </a:xfrm>
            <a:prstGeom prst="rect">
              <a:avLst/>
            </a:prstGeom>
            <a:noFill/>
          </p:spPr>
        </p:pic>
        <p:pic>
          <p:nvPicPr>
            <p:cNvPr id="16417" name="Picture 33" descr="gpo"/>
            <p:cNvPicPr>
              <a:picLocks noChangeAspect="1" noChangeArrowheads="1"/>
            </p:cNvPicPr>
            <p:nvPr/>
          </p:nvPicPr>
          <p:blipFill>
            <a:blip r:embed="rId5" cstate="print"/>
            <a:srcRect/>
            <a:stretch>
              <a:fillRect/>
            </a:stretch>
          </p:blipFill>
          <p:spPr bwMode="auto">
            <a:xfrm>
              <a:off x="2304" y="660"/>
              <a:ext cx="1140" cy="1140"/>
            </a:xfrm>
            <a:prstGeom prst="rect">
              <a:avLst/>
            </a:prstGeom>
            <a:noFill/>
          </p:spPr>
        </p:pic>
        <p:sp>
          <p:nvSpPr>
            <p:cNvPr id="16419" name="AutoShape 35"/>
            <p:cNvSpPr>
              <a:spLocks noChangeArrowheads="1"/>
            </p:cNvSpPr>
            <p:nvPr/>
          </p:nvSpPr>
          <p:spPr bwMode="auto">
            <a:xfrm>
              <a:off x="1485" y="1119"/>
              <a:ext cx="657" cy="117"/>
            </a:xfrm>
            <a:prstGeom prst="rightArrow">
              <a:avLst>
                <a:gd name="adj1" fmla="val 50000"/>
                <a:gd name="adj2" fmla="val 140385"/>
              </a:avLst>
            </a:prstGeom>
            <a:solidFill>
              <a:schemeClr val="tx1">
                <a:alpha val="91000"/>
              </a:schemeClr>
            </a:solidFill>
            <a:ln w="9525" algn="ctr">
              <a:noFill/>
              <a:miter lim="800000"/>
              <a:headEnd/>
              <a:tailEnd/>
            </a:ln>
            <a:effectLst/>
          </p:spPr>
          <p:txBody>
            <a:bodyPr wrap="none" anchor="ctr"/>
            <a:lstStyle/>
            <a:p>
              <a:endParaRPr lang="en-US" dirty="0"/>
            </a:p>
          </p:txBody>
        </p:sp>
        <p:sp>
          <p:nvSpPr>
            <p:cNvPr id="16420" name="AutoShape 36"/>
            <p:cNvSpPr>
              <a:spLocks noChangeArrowheads="1"/>
            </p:cNvSpPr>
            <p:nvPr/>
          </p:nvSpPr>
          <p:spPr bwMode="auto">
            <a:xfrm>
              <a:off x="3589" y="1130"/>
              <a:ext cx="657" cy="117"/>
            </a:xfrm>
            <a:prstGeom prst="rightArrow">
              <a:avLst>
                <a:gd name="adj1" fmla="val 50000"/>
                <a:gd name="adj2" fmla="val 140385"/>
              </a:avLst>
            </a:prstGeom>
            <a:solidFill>
              <a:schemeClr val="tx1">
                <a:alpha val="91000"/>
              </a:schemeClr>
            </a:solidFill>
            <a:ln w="9525" algn="ctr">
              <a:noFill/>
              <a:miter lim="800000"/>
              <a:headEnd/>
              <a:tailEnd/>
            </a:ln>
            <a:effectLst/>
          </p:spPr>
          <p:txBody>
            <a:bodyPr wrap="none" anchor="ctr"/>
            <a:lstStyle/>
            <a:p>
              <a:endParaRPr lang="en-US" dirty="0"/>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tep01.jpg"/>
          <p:cNvPicPr>
            <a:picLocks noChangeAspect="1"/>
          </p:cNvPicPr>
          <p:nvPr/>
        </p:nvPicPr>
        <p:blipFill>
          <a:blip r:embed="rId3" cstate="print"/>
          <a:stretch>
            <a:fillRect/>
          </a:stretch>
        </p:blipFill>
        <p:spPr>
          <a:xfrm>
            <a:off x="166687" y="442912"/>
            <a:ext cx="8810625" cy="5972175"/>
          </a:xfrm>
          <a:prstGeom prst="rect">
            <a:avLst/>
          </a:prstGeom>
        </p:spPr>
      </p:pic>
      <p:pic>
        <p:nvPicPr>
          <p:cNvPr id="37" name="Picture 36" descr="step02.jpg"/>
          <p:cNvPicPr>
            <a:picLocks noChangeAspect="1"/>
          </p:cNvPicPr>
          <p:nvPr/>
        </p:nvPicPr>
        <p:blipFill>
          <a:blip r:embed="rId4" cstate="print"/>
          <a:stretch>
            <a:fillRect/>
          </a:stretch>
        </p:blipFill>
        <p:spPr>
          <a:xfrm>
            <a:off x="166687" y="442912"/>
            <a:ext cx="8810625" cy="5972175"/>
          </a:xfrm>
          <a:prstGeom prst="rect">
            <a:avLst/>
          </a:prstGeom>
        </p:spPr>
      </p:pic>
      <p:pic>
        <p:nvPicPr>
          <p:cNvPr id="38" name="Picture 37" descr="step03.jpg"/>
          <p:cNvPicPr>
            <a:picLocks noChangeAspect="1"/>
          </p:cNvPicPr>
          <p:nvPr/>
        </p:nvPicPr>
        <p:blipFill>
          <a:blip r:embed="rId5" cstate="print"/>
          <a:stretch>
            <a:fillRect/>
          </a:stretch>
        </p:blipFill>
        <p:spPr>
          <a:xfrm>
            <a:off x="166687" y="442912"/>
            <a:ext cx="8810625" cy="5972175"/>
          </a:xfrm>
          <a:prstGeom prst="rect">
            <a:avLst/>
          </a:prstGeom>
        </p:spPr>
      </p:pic>
      <p:pic>
        <p:nvPicPr>
          <p:cNvPr id="39" name="Picture 38" descr="step04.jpg"/>
          <p:cNvPicPr>
            <a:picLocks noChangeAspect="1"/>
          </p:cNvPicPr>
          <p:nvPr/>
        </p:nvPicPr>
        <p:blipFill>
          <a:blip r:embed="rId6" cstate="print"/>
          <a:stretch>
            <a:fillRect/>
          </a:stretch>
        </p:blipFill>
        <p:spPr>
          <a:xfrm>
            <a:off x="166687" y="442912"/>
            <a:ext cx="8810625" cy="5972175"/>
          </a:xfrm>
          <a:prstGeom prst="rect">
            <a:avLst/>
          </a:prstGeom>
        </p:spPr>
      </p:pic>
      <p:pic>
        <p:nvPicPr>
          <p:cNvPr id="40" name="Picture 39" descr="step05.jpg"/>
          <p:cNvPicPr>
            <a:picLocks noChangeAspect="1"/>
          </p:cNvPicPr>
          <p:nvPr/>
        </p:nvPicPr>
        <p:blipFill>
          <a:blip r:embed="rId7" cstate="print"/>
          <a:stretch>
            <a:fillRect/>
          </a:stretch>
        </p:blipFill>
        <p:spPr>
          <a:xfrm>
            <a:off x="166687" y="442912"/>
            <a:ext cx="8810625" cy="5972175"/>
          </a:xfrm>
          <a:prstGeom prst="rect">
            <a:avLst/>
          </a:prstGeom>
        </p:spPr>
      </p:pic>
      <p:pic>
        <p:nvPicPr>
          <p:cNvPr id="41" name="Picture 40" descr="step06.jpg"/>
          <p:cNvPicPr>
            <a:picLocks noChangeAspect="1"/>
          </p:cNvPicPr>
          <p:nvPr/>
        </p:nvPicPr>
        <p:blipFill>
          <a:blip r:embed="rId8" cstate="print"/>
          <a:stretch>
            <a:fillRect/>
          </a:stretch>
        </p:blipFill>
        <p:spPr>
          <a:xfrm>
            <a:off x="166687" y="442912"/>
            <a:ext cx="8810625" cy="5972175"/>
          </a:xfrm>
          <a:prstGeom prst="rect">
            <a:avLst/>
          </a:prstGeom>
        </p:spPr>
      </p:pic>
      <p:pic>
        <p:nvPicPr>
          <p:cNvPr id="42" name="Picture 41" descr="step07.jpg"/>
          <p:cNvPicPr>
            <a:picLocks noChangeAspect="1"/>
          </p:cNvPicPr>
          <p:nvPr/>
        </p:nvPicPr>
        <p:blipFill>
          <a:blip r:embed="rId9" cstate="print"/>
          <a:stretch>
            <a:fillRect/>
          </a:stretch>
        </p:blipFill>
        <p:spPr>
          <a:xfrm>
            <a:off x="166687" y="442912"/>
            <a:ext cx="8810625" cy="5972175"/>
          </a:xfrm>
          <a:prstGeom prst="rect">
            <a:avLst/>
          </a:prstGeom>
        </p:spPr>
      </p:pic>
      <p:pic>
        <p:nvPicPr>
          <p:cNvPr id="17" name="Picture 16" descr="step08.jpg"/>
          <p:cNvPicPr>
            <a:picLocks noChangeAspect="1"/>
          </p:cNvPicPr>
          <p:nvPr/>
        </p:nvPicPr>
        <p:blipFill>
          <a:blip r:embed="rId10" cstate="print"/>
          <a:stretch>
            <a:fillRect/>
          </a:stretch>
        </p:blipFill>
        <p:spPr>
          <a:xfrm>
            <a:off x="166687" y="442912"/>
            <a:ext cx="8810625" cy="5972175"/>
          </a:xfrm>
          <a:prstGeom prst="rect">
            <a:avLst/>
          </a:prstGeom>
        </p:spPr>
      </p:pic>
      <p:pic>
        <p:nvPicPr>
          <p:cNvPr id="18" name="Picture 17" descr="step09.jpg"/>
          <p:cNvPicPr>
            <a:picLocks noChangeAspect="1"/>
          </p:cNvPicPr>
          <p:nvPr/>
        </p:nvPicPr>
        <p:blipFill>
          <a:blip r:embed="rId11" cstate="print"/>
          <a:stretch>
            <a:fillRect/>
          </a:stretch>
        </p:blipFill>
        <p:spPr>
          <a:xfrm>
            <a:off x="166687" y="442912"/>
            <a:ext cx="8810625" cy="5972175"/>
          </a:xfrm>
          <a:prstGeom prst="rect">
            <a:avLst/>
          </a:prstGeom>
        </p:spPr>
      </p:pic>
      <p:pic>
        <p:nvPicPr>
          <p:cNvPr id="19" name="Picture 18" descr="step10.jpg"/>
          <p:cNvPicPr>
            <a:picLocks noChangeAspect="1"/>
          </p:cNvPicPr>
          <p:nvPr/>
        </p:nvPicPr>
        <p:blipFill>
          <a:blip r:embed="rId12" cstate="print"/>
          <a:stretch>
            <a:fillRect/>
          </a:stretch>
        </p:blipFill>
        <p:spPr>
          <a:xfrm>
            <a:off x="166687" y="442912"/>
            <a:ext cx="8810625" cy="5972175"/>
          </a:xfrm>
          <a:prstGeom prst="rect">
            <a:avLst/>
          </a:prstGeom>
        </p:spPr>
      </p:pic>
      <p:pic>
        <p:nvPicPr>
          <p:cNvPr id="22" name="Picture 21" descr="step12.jpg"/>
          <p:cNvPicPr>
            <a:picLocks noChangeAspect="1"/>
          </p:cNvPicPr>
          <p:nvPr/>
        </p:nvPicPr>
        <p:blipFill>
          <a:blip r:embed="rId13" cstate="print"/>
          <a:stretch>
            <a:fillRect/>
          </a:stretch>
        </p:blipFill>
        <p:spPr>
          <a:xfrm>
            <a:off x="166687" y="442912"/>
            <a:ext cx="8810625" cy="5972175"/>
          </a:xfrm>
          <a:prstGeom prst="rect">
            <a:avLst/>
          </a:prstGeom>
        </p:spPr>
      </p:pic>
      <p:pic>
        <p:nvPicPr>
          <p:cNvPr id="23" name="Picture 22" descr="step13.jpg"/>
          <p:cNvPicPr>
            <a:picLocks noChangeAspect="1"/>
          </p:cNvPicPr>
          <p:nvPr/>
        </p:nvPicPr>
        <p:blipFill>
          <a:blip r:embed="rId14" cstate="print"/>
          <a:stretch>
            <a:fillRect/>
          </a:stretch>
        </p:blipFill>
        <p:spPr>
          <a:xfrm>
            <a:off x="166687" y="442912"/>
            <a:ext cx="8810625" cy="5972175"/>
          </a:xfrm>
          <a:prstGeom prst="rect">
            <a:avLst/>
          </a:prstGeom>
        </p:spPr>
      </p:pic>
      <p:pic>
        <p:nvPicPr>
          <p:cNvPr id="24" name="Picture 23" descr="step14.jpg"/>
          <p:cNvPicPr>
            <a:picLocks noChangeAspect="1"/>
          </p:cNvPicPr>
          <p:nvPr/>
        </p:nvPicPr>
        <p:blipFill>
          <a:blip r:embed="rId15" cstate="print"/>
          <a:stretch>
            <a:fillRect/>
          </a:stretch>
        </p:blipFill>
        <p:spPr>
          <a:xfrm>
            <a:off x="166687" y="442912"/>
            <a:ext cx="8810625" cy="59721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2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20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20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20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2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20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gFlowFull.jpg"/>
          <p:cNvPicPr>
            <a:picLocks noChangeAspect="1"/>
          </p:cNvPicPr>
          <p:nvPr/>
        </p:nvPicPr>
        <p:blipFill>
          <a:blip r:embed="rId2" cstate="print"/>
          <a:stretch>
            <a:fillRect/>
          </a:stretch>
        </p:blipFill>
        <p:spPr>
          <a:xfrm>
            <a:off x="166687" y="442912"/>
            <a:ext cx="8810625" cy="5972175"/>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a:t>For more information</a:t>
            </a:r>
          </a:p>
        </p:txBody>
      </p:sp>
      <p:sp>
        <p:nvSpPr>
          <p:cNvPr id="36867" name="Rectangle 3"/>
          <p:cNvSpPr>
            <a:spLocks noGrp="1" noChangeArrowheads="1"/>
          </p:cNvSpPr>
          <p:nvPr>
            <p:ph type="body" idx="1"/>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smtClean="0"/>
          </a:p>
          <a:p>
            <a:r>
              <a:rPr lang="en-US" dirty="0" smtClean="0"/>
              <a:t>XML: http</a:t>
            </a:r>
            <a:r>
              <a:rPr lang="en-US" dirty="0"/>
              <a:t>://xml.house.gov</a:t>
            </a:r>
          </a:p>
          <a:p>
            <a:endParaRPr lang="en-US" dirty="0"/>
          </a:p>
        </p:txBody>
      </p:sp>
      <p:pic>
        <p:nvPicPr>
          <p:cNvPr id="36868" name="Picture 4" descr="capgov1"/>
          <p:cNvPicPr>
            <a:picLocks noChangeAspect="1" noChangeArrowheads="1"/>
          </p:cNvPicPr>
          <p:nvPr/>
        </p:nvPicPr>
        <p:blipFill>
          <a:blip r:embed="rId3" cstate="print"/>
          <a:srcRect/>
          <a:stretch>
            <a:fillRect/>
          </a:stretch>
        </p:blipFill>
        <p:spPr bwMode="auto">
          <a:xfrm>
            <a:off x="5292080" y="2708920"/>
            <a:ext cx="2971800" cy="1409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3105</TotalTime>
  <Words>447</Words>
  <Application>Microsoft Office PowerPoint</Application>
  <PresentationFormat>On-screen Show (4:3)</PresentationFormat>
  <Paragraphs>78</Paragraphs>
  <Slides>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1_Default Design</vt:lpstr>
      <vt:lpstr>Image</vt:lpstr>
      <vt:lpstr>Federal Legislative Information Flow</vt:lpstr>
      <vt:lpstr>The Challenge</vt:lpstr>
      <vt:lpstr>The  Challenge (cont’d)</vt:lpstr>
      <vt:lpstr>ICT Systems</vt:lpstr>
      <vt:lpstr>Solution: Structured Data</vt:lpstr>
      <vt:lpstr>Slide 6</vt:lpstr>
      <vt:lpstr>Slide 7</vt:lpstr>
      <vt:lpstr>Slide 8</vt:lpstr>
      <vt:lpstr>For more information</vt:lpstr>
    </vt:vector>
  </TitlesOfParts>
  <Company>United Nations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UN/DESA</dc:creator>
  <cp:lastModifiedBy>Cbilberry1</cp:lastModifiedBy>
  <cp:revision>296</cp:revision>
  <dcterms:created xsi:type="dcterms:W3CDTF">2008-11-05T12:07:33Z</dcterms:created>
  <dcterms:modified xsi:type="dcterms:W3CDTF">2012-01-31T21:04:51Z</dcterms:modified>
</cp:coreProperties>
</file>